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5" r:id="rId8"/>
    <p:sldId id="276" r:id="rId9"/>
    <p:sldId id="272" r:id="rId10"/>
    <p:sldId id="277" r:id="rId11"/>
    <p:sldId id="278" r:id="rId12"/>
    <p:sldId id="274" r:id="rId13"/>
    <p:sldId id="279" r:id="rId14"/>
    <p:sldId id="280"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8" r:id="rId31"/>
    <p:sldId id="299"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257"/>
    <p:restoredTop sz="94555"/>
  </p:normalViewPr>
  <p:slideViewPr>
    <p:cSldViewPr snapToGrid="0" snapToObjects="1">
      <p:cViewPr varScale="1">
        <p:scale>
          <a:sx n="62" d="100"/>
          <a:sy n="62" d="100"/>
        </p:scale>
        <p:origin x="528" y="-40"/>
      </p:cViewPr>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854972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5.sv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20.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7.png"/><Relationship Id="rId7"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png"/><Relationship Id="rId10" Type="http://schemas.openxmlformats.org/officeDocument/2006/relationships/image" Target="../media/image15.svg"/><Relationship Id="rId4" Type="http://schemas.openxmlformats.org/officeDocument/2006/relationships/image" Target="../media/image21.png"/><Relationship Id="rId9"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2.png"/><Relationship Id="rId7" Type="http://schemas.openxmlformats.org/officeDocument/2006/relationships/image" Target="../media/image25.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4.png"/><Relationship Id="rId4" Type="http://schemas.openxmlformats.org/officeDocument/2006/relationships/image" Target="../media/image23.png"/><Relationship Id="rId9" Type="http://schemas.openxmlformats.org/officeDocument/2006/relationships/image" Target="../media/image27.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9.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8.png"/></Relationships>
</file>

<file path=ppt/slides/_rels/slide26.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2.png"/><Relationship Id="rId7" Type="http://schemas.openxmlformats.org/officeDocument/2006/relationships/image" Target="../media/image25.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4.png"/><Relationship Id="rId4" Type="http://schemas.openxmlformats.org/officeDocument/2006/relationships/image" Target="../media/image23.png"/><Relationship Id="rId9" Type="http://schemas.openxmlformats.org/officeDocument/2006/relationships/image" Target="../media/image27.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9.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8.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Autumn</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4</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4659491" y="3226831"/>
            <a:ext cx="8069518"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11</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18th November </a:t>
            </a:r>
            <a:r>
              <a:rPr dirty="0">
                <a:latin typeface="Gill Sans MT" panose="020B0502020104020203" pitchFamily="34" charset="77"/>
              </a:rPr>
              <a:t>202</a:t>
            </a:r>
            <a:r>
              <a:rPr lang="en-GB" dirty="0">
                <a:latin typeface="Gill Sans MT" panose="020B0502020104020203" pitchFamily="34" charset="77"/>
              </a:rPr>
              <a:t>4</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2">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270734" y="1309202"/>
            <a:ext cx="3476914"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turbulent</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5" name="The was a tear in Freddie’s new school jumper."/>
          <p:cNvSpPr txBox="1"/>
          <p:nvPr/>
        </p:nvSpPr>
        <p:spPr>
          <a:xfrm>
            <a:off x="0" y="6537785"/>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It had been a </a:t>
            </a:r>
            <a:r>
              <a:rPr lang="en-GB" b="1" dirty="0"/>
              <a:t>turbulent</a:t>
            </a:r>
            <a:r>
              <a:rPr lang="en-GB" dirty="0"/>
              <a:t> day in school.</a:t>
            </a:r>
            <a:endParaRPr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tur-bu-lent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520326383"/>
              </p:ext>
            </p:extLst>
          </p:nvPr>
        </p:nvGraphicFramePr>
        <p:xfrm>
          <a:off x="5110" y="7558216"/>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conflict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harmony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ence</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severe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turmoil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peace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sudden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801264C2-F10B-A199-AB4C-620311D29941}"/>
              </a:ext>
            </a:extLst>
          </p:cNvPr>
          <p:cNvSpPr txBox="1"/>
          <p:nvPr/>
        </p:nvSpPr>
        <p:spPr>
          <a:xfrm flipH="1">
            <a:off x="725808" y="4099457"/>
            <a:ext cx="6288890" cy="20723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3200" b="0" i="0" u="none" strike="noStrike" cap="none" spc="0" normalizeH="0" baseline="0" dirty="0">
                <a:ln>
                  <a:noFill/>
                </a:ln>
                <a:solidFill>
                  <a:srgbClr val="000000"/>
                </a:solidFill>
                <a:effectLst/>
                <a:uFillTx/>
                <a:latin typeface="Gill Sans MT" panose="020B0502020104020203" pitchFamily="34" charset="77"/>
                <a:sym typeface="Helvetica Light"/>
              </a:rPr>
              <a:t>A turbulent time, place or relationship is one in which there is a lot of change, confusion, and disorder.</a:t>
            </a:r>
          </a:p>
        </p:txBody>
      </p:sp>
      <p:pic>
        <p:nvPicPr>
          <p:cNvPr id="6" name="Graphic 5">
            <a:extLst>
              <a:ext uri="{FF2B5EF4-FFF2-40B4-BE49-F238E27FC236}">
                <a16:creationId xmlns:a16="http://schemas.microsoft.com/office/drawing/2014/main" id="{1A828507-9B57-B42A-F772-390DF3764C5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504198" y="2783688"/>
            <a:ext cx="3272577" cy="3272577"/>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62813" y="1304757"/>
            <a:ext cx="2954335"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tremble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126668" y="4297476"/>
            <a:ext cx="7332625" cy="17645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tremble, you shake slightly because you are frightened or cold.</a:t>
            </a:r>
          </a:p>
        </p:txBody>
      </p:sp>
      <p:sp>
        <p:nvSpPr>
          <p:cNvPr id="155" name="The was a tear in Freddie’s new school jumper."/>
          <p:cNvSpPr txBox="1"/>
          <p:nvPr/>
        </p:nvSpPr>
        <p:spPr>
          <a:xfrm>
            <a:off x="58004" y="6521791"/>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Jon began to </a:t>
            </a:r>
            <a:r>
              <a:rPr lang="en-GB" b="1" dirty="0"/>
              <a:t>tremble</a:t>
            </a:r>
            <a:r>
              <a:rPr lang="en-GB" dirty="0"/>
              <a:t> as he made his presentation.</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trem-ble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379463258"/>
              </p:ext>
            </p:extLst>
          </p:nvPr>
        </p:nvGraphicFramePr>
        <p:xfrm>
          <a:off x="5110" y="755724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shudder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steady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assemble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provide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quiver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resemble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naturally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A66E9C10-121A-EC84-9538-7869ACA6F816}"/>
              </a:ext>
            </a:extLst>
          </p:cNvPr>
          <p:cNvPicPr>
            <a:picLocks noChangeAspect="1"/>
          </p:cNvPicPr>
          <p:nvPr/>
        </p:nvPicPr>
        <p:blipFill>
          <a:blip r:embed="rId4"/>
          <a:stretch>
            <a:fillRect/>
          </a:stretch>
        </p:blipFill>
        <p:spPr>
          <a:xfrm>
            <a:off x="8848814" y="2981198"/>
            <a:ext cx="3251200" cy="3251200"/>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4934881" y="1309202"/>
            <a:ext cx="4148573"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translucent</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(adjective)</a:t>
            </a:r>
            <a:endParaRPr dirty="0">
              <a:latin typeface="Gill Sans MT" panose="020B0502020104020203" pitchFamily="34" charset="77"/>
            </a:endParaRPr>
          </a:p>
        </p:txBody>
      </p:sp>
      <p:sp>
        <p:nvSpPr>
          <p:cNvPr id="155" name="The was a tear in Freddie’s new school jumper."/>
          <p:cNvSpPr txBox="1"/>
          <p:nvPr/>
        </p:nvSpPr>
        <p:spPr>
          <a:xfrm>
            <a:off x="0" y="6638200"/>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sunlight made the paper look </a:t>
            </a:r>
            <a:r>
              <a:rPr lang="en-GB" b="1" dirty="0"/>
              <a:t>translucent.</a:t>
            </a:r>
            <a:endParaRPr sz="4000" dirty="0">
              <a:solidFill>
                <a:schemeClr val="accent2"/>
              </a:solidFill>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trans-lu-cent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3129348000"/>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luminous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cloudy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semi-</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appear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clear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opaque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slightly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pic>
        <p:nvPicPr>
          <p:cNvPr id="2" name="Picture 1">
            <a:extLst>
              <a:ext uri="{FF2B5EF4-FFF2-40B4-BE49-F238E27FC236}">
                <a16:creationId xmlns:a16="http://schemas.microsoft.com/office/drawing/2014/main" id="{0F3B43F1-56CF-2EA1-1377-940F8264970C}"/>
              </a:ext>
            </a:extLst>
          </p:cNvPr>
          <p:cNvPicPr>
            <a:picLocks noChangeAspect="1"/>
          </p:cNvPicPr>
          <p:nvPr/>
        </p:nvPicPr>
        <p:blipFill>
          <a:blip r:embed="rId4"/>
          <a:stretch>
            <a:fillRect/>
          </a:stretch>
        </p:blipFill>
        <p:spPr>
          <a:xfrm>
            <a:off x="8711712" y="3022767"/>
            <a:ext cx="3251200" cy="3251200"/>
          </a:xfrm>
          <a:prstGeom prst="rect">
            <a:avLst/>
          </a:prstGeom>
        </p:spPr>
      </p:pic>
      <p:sp>
        <p:nvSpPr>
          <p:cNvPr id="4" name="TextBox 3">
            <a:extLst>
              <a:ext uri="{FF2B5EF4-FFF2-40B4-BE49-F238E27FC236}">
                <a16:creationId xmlns:a16="http://schemas.microsoft.com/office/drawing/2014/main" id="{3144F4F8-1C1C-CBB6-F6F5-8A617E950562}"/>
              </a:ext>
            </a:extLst>
          </p:cNvPr>
          <p:cNvSpPr txBox="1"/>
          <p:nvPr/>
        </p:nvSpPr>
        <p:spPr>
          <a:xfrm>
            <a:off x="409123" y="4163274"/>
            <a:ext cx="7799909"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You use translucent to describe something that has a glowing appearance, as if light is passing through it.</a:t>
            </a:r>
          </a:p>
        </p:txBody>
      </p:sp>
    </p:spTree>
    <p:extLst>
      <p:ext uri="{BB962C8B-B14F-4D97-AF65-F5344CB8AC3E}">
        <p14:creationId xmlns:p14="http://schemas.microsoft.com/office/powerpoint/2010/main" val="4250856050"/>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16313" y="1309202"/>
            <a:ext cx="1785746"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spoil</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0" y="6518819"/>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Ken didn’t mean to </a:t>
            </a:r>
            <a:r>
              <a:rPr lang="en-GB" b="1" dirty="0"/>
              <a:t>spoil</a:t>
            </a:r>
            <a:r>
              <a:rPr lang="en-GB" dirty="0"/>
              <a:t> the birthday surprise for Mary.</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spoil</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322517740"/>
              </p:ext>
            </p:extLst>
          </p:nvPr>
        </p:nvGraphicFramePr>
        <p:xfrm>
          <a:off x="5110" y="7579393"/>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wreck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aid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oil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accidently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undo</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boil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completely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0D01FB44-BDE3-E503-B75A-C205C95F0BF2}"/>
              </a:ext>
            </a:extLst>
          </p:cNvPr>
          <p:cNvPicPr>
            <a:picLocks noChangeAspect="1"/>
          </p:cNvPicPr>
          <p:nvPr/>
        </p:nvPicPr>
        <p:blipFill>
          <a:blip r:embed="rId4"/>
          <a:stretch>
            <a:fillRect/>
          </a:stretch>
        </p:blipFill>
        <p:spPr>
          <a:xfrm>
            <a:off x="8727110" y="2717367"/>
            <a:ext cx="3251200" cy="3251200"/>
          </a:xfrm>
          <a:prstGeom prst="rect">
            <a:avLst/>
          </a:prstGeom>
        </p:spPr>
      </p:pic>
      <p:sp>
        <p:nvSpPr>
          <p:cNvPr id="3" name="TextBox 2">
            <a:extLst>
              <a:ext uri="{FF2B5EF4-FFF2-40B4-BE49-F238E27FC236}">
                <a16:creationId xmlns:a16="http://schemas.microsoft.com/office/drawing/2014/main" id="{3AC8A135-D086-3153-77AD-98B34A88836B}"/>
              </a:ext>
            </a:extLst>
          </p:cNvPr>
          <p:cNvSpPr txBox="1"/>
          <p:nvPr/>
        </p:nvSpPr>
        <p:spPr>
          <a:xfrm>
            <a:off x="557182" y="4181220"/>
            <a:ext cx="7184117"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you spoil something, you prevent it from being successful or satisfactory.</a:t>
            </a:r>
          </a:p>
        </p:txBody>
      </p:sp>
    </p:spTree>
    <p:extLst>
      <p:ext uri="{BB962C8B-B14F-4D97-AF65-F5344CB8AC3E}">
        <p14:creationId xmlns:p14="http://schemas.microsoft.com/office/powerpoint/2010/main" val="44276779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06798" y="1339979"/>
            <a:ext cx="2378856" cy="11182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nimble</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15023" y="4221545"/>
            <a:ext cx="7196668" cy="17645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Someone who is nimble is able to move their fingers, hands, or legs quickly and easily.</a:t>
            </a:r>
          </a:p>
        </p:txBody>
      </p:sp>
      <p:sp>
        <p:nvSpPr>
          <p:cNvPr id="155" name="The was a tear in Freddie’s new school jumper."/>
          <p:cNvSpPr txBox="1"/>
          <p:nvPr/>
        </p:nvSpPr>
        <p:spPr>
          <a:xfrm>
            <a:off x="0" y="6516723"/>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As Amida was </a:t>
            </a:r>
            <a:r>
              <a:rPr lang="en-GB" b="1" dirty="0"/>
              <a:t>nimble</a:t>
            </a:r>
            <a:r>
              <a:rPr lang="en-GB" dirty="0"/>
              <a:t>, she quickly solved the puzzle.</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nim-ble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045594437"/>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483143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deft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inept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symbol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swiftly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skilful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sluggish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thimble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gracefully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13FB5368-E87F-B098-0ED1-931012C0A763}"/>
              </a:ext>
            </a:extLst>
          </p:cNvPr>
          <p:cNvPicPr>
            <a:picLocks noChangeAspect="1"/>
          </p:cNvPicPr>
          <p:nvPr/>
        </p:nvPicPr>
        <p:blipFill>
          <a:blip r:embed="rId4"/>
          <a:stretch>
            <a:fillRect/>
          </a:stretch>
        </p:blipFill>
        <p:spPr>
          <a:xfrm>
            <a:off x="8608049" y="2768079"/>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353930654"/>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shake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stroke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fiddle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mystery</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486061804"/>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turbulent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spoil</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tremble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nimble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3080881959"/>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shake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fiddle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stroke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mystery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brilliant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105177074"/>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If you *** someone or something, you move your hand slowly and gently over them.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If you *** something, you hold it and move it quickly backwards and forwards or up and down.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A *** is something that is not understood or known about.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If you *** with an object, you keep moving it or touching it with your fingers.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A *** person, idea, or performance is extremely clever or skilful.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3" name="Picture 2">
            <a:extLst>
              <a:ext uri="{FF2B5EF4-FFF2-40B4-BE49-F238E27FC236}">
                <a16:creationId xmlns:a16="http://schemas.microsoft.com/office/drawing/2014/main" id="{1FF94FF9-2F96-637C-590F-92BD85EBD6A6}"/>
              </a:ext>
            </a:extLst>
          </p:cNvPr>
          <p:cNvPicPr>
            <a:picLocks noChangeAspect="1"/>
          </p:cNvPicPr>
          <p:nvPr/>
        </p:nvPicPr>
        <p:blipFill>
          <a:blip r:embed="rId5"/>
          <a:stretch>
            <a:fillRect/>
          </a:stretch>
        </p:blipFill>
        <p:spPr>
          <a:xfrm>
            <a:off x="10999928" y="4069183"/>
            <a:ext cx="1030057" cy="1030057"/>
          </a:xfrm>
          <a:prstGeom prst="rect">
            <a:avLst/>
          </a:prstGeom>
        </p:spPr>
      </p:pic>
      <p:pic>
        <p:nvPicPr>
          <p:cNvPr id="10" name="Picture 9">
            <a:extLst>
              <a:ext uri="{FF2B5EF4-FFF2-40B4-BE49-F238E27FC236}">
                <a16:creationId xmlns:a16="http://schemas.microsoft.com/office/drawing/2014/main" id="{50B7439C-D9E4-1C29-3DB3-022E6C200184}"/>
              </a:ext>
            </a:extLst>
          </p:cNvPr>
          <p:cNvPicPr>
            <a:picLocks noChangeAspect="1"/>
          </p:cNvPicPr>
          <p:nvPr/>
        </p:nvPicPr>
        <p:blipFill>
          <a:blip r:embed="rId6"/>
          <a:stretch>
            <a:fillRect/>
          </a:stretch>
        </p:blipFill>
        <p:spPr>
          <a:xfrm>
            <a:off x="11025679" y="6612833"/>
            <a:ext cx="835123" cy="835123"/>
          </a:xfrm>
          <a:prstGeom prst="rect">
            <a:avLst/>
          </a:prstGeom>
        </p:spPr>
      </p:pic>
      <p:pic>
        <p:nvPicPr>
          <p:cNvPr id="11" name="Picture 10">
            <a:extLst>
              <a:ext uri="{FF2B5EF4-FFF2-40B4-BE49-F238E27FC236}">
                <a16:creationId xmlns:a16="http://schemas.microsoft.com/office/drawing/2014/main" id="{23927192-8DE1-EA11-12C3-8A79F63AF35F}"/>
              </a:ext>
            </a:extLst>
          </p:cNvPr>
          <p:cNvPicPr>
            <a:picLocks noChangeAspect="1"/>
          </p:cNvPicPr>
          <p:nvPr/>
        </p:nvPicPr>
        <p:blipFill>
          <a:blip r:embed="rId7"/>
          <a:stretch>
            <a:fillRect/>
          </a:stretch>
        </p:blipFill>
        <p:spPr>
          <a:xfrm>
            <a:off x="11100394" y="2713990"/>
            <a:ext cx="841463" cy="841463"/>
          </a:xfrm>
          <a:prstGeom prst="rect">
            <a:avLst/>
          </a:prstGeom>
        </p:spPr>
      </p:pic>
      <p:pic>
        <p:nvPicPr>
          <p:cNvPr id="12" name="Picture 11">
            <a:extLst>
              <a:ext uri="{FF2B5EF4-FFF2-40B4-BE49-F238E27FC236}">
                <a16:creationId xmlns:a16="http://schemas.microsoft.com/office/drawing/2014/main" id="{EF2416EF-7560-8937-0F36-51176DAAF41C}"/>
              </a:ext>
            </a:extLst>
          </p:cNvPr>
          <p:cNvPicPr>
            <a:picLocks noChangeAspect="1"/>
          </p:cNvPicPr>
          <p:nvPr/>
        </p:nvPicPr>
        <p:blipFill>
          <a:blip r:embed="rId8"/>
          <a:stretch>
            <a:fillRect/>
          </a:stretch>
        </p:blipFill>
        <p:spPr>
          <a:xfrm>
            <a:off x="11544689" y="2562259"/>
            <a:ext cx="254199" cy="254199"/>
          </a:xfrm>
          <a:prstGeom prst="rect">
            <a:avLst/>
          </a:prstGeom>
        </p:spPr>
      </p:pic>
      <p:pic>
        <p:nvPicPr>
          <p:cNvPr id="2" name="Picture 1">
            <a:extLst>
              <a:ext uri="{FF2B5EF4-FFF2-40B4-BE49-F238E27FC236}">
                <a16:creationId xmlns:a16="http://schemas.microsoft.com/office/drawing/2014/main" id="{5F46FDD6-4834-18C4-235F-B302D5006D31}"/>
              </a:ext>
            </a:extLst>
          </p:cNvPr>
          <p:cNvPicPr>
            <a:picLocks noChangeAspect="1"/>
          </p:cNvPicPr>
          <p:nvPr/>
        </p:nvPicPr>
        <p:blipFill>
          <a:blip r:embed="rId9"/>
          <a:stretch>
            <a:fillRect/>
          </a:stretch>
        </p:blipFill>
        <p:spPr>
          <a:xfrm>
            <a:off x="11035707" y="5294039"/>
            <a:ext cx="815065" cy="815065"/>
          </a:xfrm>
          <a:prstGeom prst="rect">
            <a:avLst/>
          </a:prstGeom>
        </p:spPr>
      </p:pic>
      <p:pic>
        <p:nvPicPr>
          <p:cNvPr id="5" name="Picture 4">
            <a:extLst>
              <a:ext uri="{FF2B5EF4-FFF2-40B4-BE49-F238E27FC236}">
                <a16:creationId xmlns:a16="http://schemas.microsoft.com/office/drawing/2014/main" id="{A24E0E1F-B6FC-D315-7505-554E3FA0AB4F}"/>
              </a:ext>
            </a:extLst>
          </p:cNvPr>
          <p:cNvPicPr>
            <a:picLocks noChangeAspect="1"/>
          </p:cNvPicPr>
          <p:nvPr/>
        </p:nvPicPr>
        <p:blipFill>
          <a:blip r:embed="rId10"/>
          <a:stretch>
            <a:fillRect/>
          </a:stretch>
        </p:blipFill>
        <p:spPr>
          <a:xfrm>
            <a:off x="10896441" y="7768601"/>
            <a:ext cx="902447" cy="902447"/>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4073104787"/>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turbulent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tremble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translucent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spoil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nimble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2396786566"/>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If you ***, you shake slightly because you are frightened or cold.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You use *** to describe something that has a glowing appearance, as if light is passing through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If you *** something, you prevent it from being successful or satisfactory.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Someone who is *** is able to move their fingers, hands, or legs quickly and easily.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 is a state of confusion and disorganised change.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3" name="Picture 2">
            <a:extLst>
              <a:ext uri="{FF2B5EF4-FFF2-40B4-BE49-F238E27FC236}">
                <a16:creationId xmlns:a16="http://schemas.microsoft.com/office/drawing/2014/main" id="{975380C9-6DDA-CB6F-57D4-5FA6A394D58C}"/>
              </a:ext>
            </a:extLst>
          </p:cNvPr>
          <p:cNvPicPr>
            <a:picLocks noChangeAspect="1"/>
          </p:cNvPicPr>
          <p:nvPr/>
        </p:nvPicPr>
        <p:blipFill>
          <a:blip r:embed="rId5"/>
          <a:stretch>
            <a:fillRect/>
          </a:stretch>
        </p:blipFill>
        <p:spPr>
          <a:xfrm>
            <a:off x="10953169" y="2614507"/>
            <a:ext cx="980141" cy="980141"/>
          </a:xfrm>
          <a:prstGeom prst="rect">
            <a:avLst/>
          </a:prstGeom>
        </p:spPr>
      </p:pic>
      <p:pic>
        <p:nvPicPr>
          <p:cNvPr id="5" name="Picture 4">
            <a:extLst>
              <a:ext uri="{FF2B5EF4-FFF2-40B4-BE49-F238E27FC236}">
                <a16:creationId xmlns:a16="http://schemas.microsoft.com/office/drawing/2014/main" id="{5B25BB67-C3EF-3B8D-AB2A-814ED34D2786}"/>
              </a:ext>
            </a:extLst>
          </p:cNvPr>
          <p:cNvPicPr>
            <a:picLocks noChangeAspect="1"/>
          </p:cNvPicPr>
          <p:nvPr/>
        </p:nvPicPr>
        <p:blipFill>
          <a:blip r:embed="rId6"/>
          <a:stretch>
            <a:fillRect/>
          </a:stretch>
        </p:blipFill>
        <p:spPr>
          <a:xfrm>
            <a:off x="11124081" y="4088747"/>
            <a:ext cx="760701" cy="760701"/>
          </a:xfrm>
          <a:prstGeom prst="rect">
            <a:avLst/>
          </a:prstGeom>
        </p:spPr>
      </p:pic>
      <p:pic>
        <p:nvPicPr>
          <p:cNvPr id="6" name="Picture 5">
            <a:extLst>
              <a:ext uri="{FF2B5EF4-FFF2-40B4-BE49-F238E27FC236}">
                <a16:creationId xmlns:a16="http://schemas.microsoft.com/office/drawing/2014/main" id="{415F91A9-D61F-37C1-0FE7-24EEF43ECFEC}"/>
              </a:ext>
            </a:extLst>
          </p:cNvPr>
          <p:cNvPicPr>
            <a:picLocks noChangeAspect="1"/>
          </p:cNvPicPr>
          <p:nvPr/>
        </p:nvPicPr>
        <p:blipFill>
          <a:blip r:embed="rId7"/>
          <a:stretch>
            <a:fillRect/>
          </a:stretch>
        </p:blipFill>
        <p:spPr>
          <a:xfrm>
            <a:off x="11010772" y="5352690"/>
            <a:ext cx="895645" cy="895645"/>
          </a:xfrm>
          <a:prstGeom prst="rect">
            <a:avLst/>
          </a:prstGeom>
        </p:spPr>
      </p:pic>
      <p:pic>
        <p:nvPicPr>
          <p:cNvPr id="7" name="Picture 6">
            <a:extLst>
              <a:ext uri="{FF2B5EF4-FFF2-40B4-BE49-F238E27FC236}">
                <a16:creationId xmlns:a16="http://schemas.microsoft.com/office/drawing/2014/main" id="{D9EBB2EB-8769-4DDF-F06A-412A0C42806D}"/>
              </a:ext>
            </a:extLst>
          </p:cNvPr>
          <p:cNvPicPr>
            <a:picLocks noChangeAspect="1"/>
          </p:cNvPicPr>
          <p:nvPr/>
        </p:nvPicPr>
        <p:blipFill>
          <a:blip r:embed="rId8"/>
          <a:stretch>
            <a:fillRect/>
          </a:stretch>
        </p:blipFill>
        <p:spPr>
          <a:xfrm>
            <a:off x="11042280" y="6530036"/>
            <a:ext cx="980141" cy="980141"/>
          </a:xfrm>
          <a:prstGeom prst="rect">
            <a:avLst/>
          </a:prstGeom>
        </p:spPr>
      </p:pic>
      <p:pic>
        <p:nvPicPr>
          <p:cNvPr id="8" name="Graphic 7">
            <a:extLst>
              <a:ext uri="{FF2B5EF4-FFF2-40B4-BE49-F238E27FC236}">
                <a16:creationId xmlns:a16="http://schemas.microsoft.com/office/drawing/2014/main" id="{63687825-B9AE-70A1-65AA-42C54DF5AD93}"/>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0926276" y="7940898"/>
            <a:ext cx="980141" cy="980141"/>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3045660" y="4013709"/>
            <a:ext cx="1712007"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fiddle</a:t>
            </a:r>
            <a:endParaRPr dirty="0">
              <a:latin typeface="Gill Sans MT" panose="020B0502020104020203" pitchFamily="34" charset="77"/>
            </a:endParaRPr>
          </a:p>
        </p:txBody>
      </p:sp>
      <p:sp>
        <p:nvSpPr>
          <p:cNvPr id="135" name="spare"/>
          <p:cNvSpPr txBox="1"/>
          <p:nvPr/>
        </p:nvSpPr>
        <p:spPr>
          <a:xfrm>
            <a:off x="2915016" y="4850305"/>
            <a:ext cx="1973297"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stroke</a:t>
            </a:r>
            <a:endParaRPr b="1" dirty="0">
              <a:latin typeface="Gill Sans MT" panose="020B0502020104020203" pitchFamily="34" charset="77"/>
              <a:sym typeface="American Typewriter"/>
            </a:endParaRPr>
          </a:p>
        </p:txBody>
      </p:sp>
      <p:sp>
        <p:nvSpPr>
          <p:cNvPr id="136" name="chipped"/>
          <p:cNvSpPr txBox="1"/>
          <p:nvPr/>
        </p:nvSpPr>
        <p:spPr>
          <a:xfrm>
            <a:off x="2652925" y="5704544"/>
            <a:ext cx="2497480"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mystery</a:t>
            </a:r>
            <a:endParaRPr dirty="0">
              <a:latin typeface="Gill Sans MT" panose="020B0502020104020203" pitchFamily="34" charset="77"/>
            </a:endParaRPr>
          </a:p>
        </p:txBody>
      </p:sp>
      <p:sp>
        <p:nvSpPr>
          <p:cNvPr id="137" name="lift"/>
          <p:cNvSpPr txBox="1"/>
          <p:nvPr/>
        </p:nvSpPr>
        <p:spPr>
          <a:xfrm>
            <a:off x="2605639" y="6639612"/>
            <a:ext cx="238687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brilliant</a:t>
            </a:r>
            <a:endParaRPr dirty="0">
              <a:latin typeface="Gill Sans MT" panose="020B0502020104020203" pitchFamily="34" charset="77"/>
            </a:endParaRPr>
          </a:p>
        </p:txBody>
      </p:sp>
      <p:sp>
        <p:nvSpPr>
          <p:cNvPr id="138" name="mutter"/>
          <p:cNvSpPr txBox="1"/>
          <p:nvPr/>
        </p:nvSpPr>
        <p:spPr>
          <a:xfrm>
            <a:off x="7959369" y="3961291"/>
            <a:ext cx="2471831"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tremble</a:t>
            </a:r>
            <a:endParaRPr b="1" dirty="0">
              <a:latin typeface="Gill Sans MT" panose="020B0502020104020203" pitchFamily="34" charset="77"/>
              <a:sym typeface="American Typewriter"/>
            </a:endParaRPr>
          </a:p>
        </p:txBody>
      </p:sp>
      <p:sp>
        <p:nvSpPr>
          <p:cNvPr id="139" name="unveil"/>
          <p:cNvSpPr txBox="1"/>
          <p:nvPr/>
        </p:nvSpPr>
        <p:spPr>
          <a:xfrm>
            <a:off x="8478452" y="5755144"/>
            <a:ext cx="1450718"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spoil</a:t>
            </a:r>
            <a:endParaRPr dirty="0">
              <a:latin typeface="Gill Sans MT" panose="020B0502020104020203" pitchFamily="34" charset="77"/>
              <a:sym typeface="American Typewriter"/>
            </a:endParaRPr>
          </a:p>
        </p:txBody>
      </p:sp>
      <p:sp>
        <p:nvSpPr>
          <p:cNvPr id="140" name="tolerate"/>
          <p:cNvSpPr txBox="1"/>
          <p:nvPr/>
        </p:nvSpPr>
        <p:spPr>
          <a:xfrm>
            <a:off x="7867848" y="3086166"/>
            <a:ext cx="2866169"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turbulent</a:t>
            </a:r>
            <a:endParaRPr dirty="0">
              <a:latin typeface="Gill Sans MT" panose="020B0502020104020203" pitchFamily="34" charset="77"/>
            </a:endParaRPr>
          </a:p>
        </p:txBody>
      </p:sp>
      <p:sp>
        <p:nvSpPr>
          <p:cNvPr id="141" name="fixation"/>
          <p:cNvSpPr txBox="1"/>
          <p:nvPr/>
        </p:nvSpPr>
        <p:spPr>
          <a:xfrm>
            <a:off x="7481674" y="4850306"/>
            <a:ext cx="3427220"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translucent</a:t>
            </a:r>
            <a:endParaRPr dirty="0">
              <a:latin typeface="Gill Sans MT" panose="020B0502020104020203" pitchFamily="34" charset="77"/>
            </a:endParaRPr>
          </a:p>
        </p:txBody>
      </p:sp>
      <p:sp>
        <p:nvSpPr>
          <p:cNvPr id="142" name="rustle"/>
          <p:cNvSpPr txBox="1"/>
          <p:nvPr/>
        </p:nvSpPr>
        <p:spPr>
          <a:xfrm>
            <a:off x="8153398" y="6620562"/>
            <a:ext cx="2125583"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nimble</a:t>
            </a:r>
            <a:endParaRPr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TextBox 1">
            <a:extLst>
              <a:ext uri="{FF2B5EF4-FFF2-40B4-BE49-F238E27FC236}">
                <a16:creationId xmlns:a16="http://schemas.microsoft.com/office/drawing/2014/main" id="{E41E4F8A-CB54-74F8-D306-DF03A6306862}"/>
              </a:ext>
            </a:extLst>
          </p:cNvPr>
          <p:cNvSpPr txBox="1"/>
          <p:nvPr/>
        </p:nvSpPr>
        <p:spPr>
          <a:xfrm>
            <a:off x="2546924" y="3157064"/>
            <a:ext cx="2675845" cy="8566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900" b="1" i="0" u="none" strike="noStrike" cap="none" spc="0" normalizeH="0" baseline="0" dirty="0">
                <a:ln>
                  <a:noFill/>
                </a:ln>
                <a:solidFill>
                  <a:srgbClr val="000000"/>
                </a:solidFill>
                <a:effectLst/>
                <a:uFillTx/>
                <a:latin typeface="Gill Sans MT" panose="020B0502020104020203" pitchFamily="34" charset="77"/>
                <a:sym typeface="Helvetica Light"/>
              </a:rPr>
              <a:t>shake</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297142" y="236917"/>
            <a:ext cx="7059626"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shake</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26486" y="5427006"/>
            <a:ext cx="10244333"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fiddle</a:t>
            </a:r>
            <a:endParaRPr sz="28700" dirty="0">
              <a:latin typeface="Gill Sans MT" panose="020B0502020104020203" pitchFamily="34" charset="77"/>
            </a:endParaRPr>
          </a:p>
        </p:txBody>
      </p:sp>
      <p:pic>
        <p:nvPicPr>
          <p:cNvPr id="2" name="Picture 1">
            <a:extLst>
              <a:ext uri="{FF2B5EF4-FFF2-40B4-BE49-F238E27FC236}">
                <a16:creationId xmlns:a16="http://schemas.microsoft.com/office/drawing/2014/main" id="{889C4B61-5843-AEB1-BE37-5F0EDDBF1416}"/>
              </a:ext>
            </a:extLst>
          </p:cNvPr>
          <p:cNvPicPr>
            <a:picLocks noChangeAspect="1"/>
          </p:cNvPicPr>
          <p:nvPr/>
        </p:nvPicPr>
        <p:blipFill>
          <a:blip r:embed="rId4"/>
          <a:stretch>
            <a:fillRect/>
          </a:stretch>
        </p:blipFill>
        <p:spPr>
          <a:xfrm>
            <a:off x="822741" y="5816572"/>
            <a:ext cx="3251200" cy="3251200"/>
          </a:xfrm>
          <a:prstGeom prst="rect">
            <a:avLst/>
          </a:prstGeom>
        </p:spPr>
      </p:pic>
      <p:pic>
        <p:nvPicPr>
          <p:cNvPr id="4" name="Picture 3">
            <a:extLst>
              <a:ext uri="{FF2B5EF4-FFF2-40B4-BE49-F238E27FC236}">
                <a16:creationId xmlns:a16="http://schemas.microsoft.com/office/drawing/2014/main" id="{EEBCB238-C2C2-71A6-D213-74F33DDE734C}"/>
              </a:ext>
            </a:extLst>
          </p:cNvPr>
          <p:cNvPicPr>
            <a:picLocks noChangeAspect="1"/>
          </p:cNvPicPr>
          <p:nvPr/>
        </p:nvPicPr>
        <p:blipFill>
          <a:blip r:embed="rId5"/>
          <a:stretch>
            <a:fillRect/>
          </a:stretch>
        </p:blipFill>
        <p:spPr>
          <a:xfrm>
            <a:off x="8850490" y="583182"/>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823009" y="236057"/>
            <a:ext cx="8144858"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stroke</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47834" y="5070074"/>
            <a:ext cx="10419220"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mystery</a:t>
            </a:r>
            <a:endParaRPr sz="19900" dirty="0">
              <a:latin typeface="Gill Sans MT" panose="020B0502020104020203" pitchFamily="34" charset="77"/>
            </a:endParaRPr>
          </a:p>
        </p:txBody>
      </p:sp>
      <p:pic>
        <p:nvPicPr>
          <p:cNvPr id="2" name="Picture 1">
            <a:extLst>
              <a:ext uri="{FF2B5EF4-FFF2-40B4-BE49-F238E27FC236}">
                <a16:creationId xmlns:a16="http://schemas.microsoft.com/office/drawing/2014/main" id="{C91752DE-4D06-9770-6358-BB43A4EB2109}"/>
              </a:ext>
            </a:extLst>
          </p:cNvPr>
          <p:cNvPicPr>
            <a:picLocks noChangeAspect="1"/>
          </p:cNvPicPr>
          <p:nvPr/>
        </p:nvPicPr>
        <p:blipFill>
          <a:blip r:embed="rId4"/>
          <a:stretch>
            <a:fillRect/>
          </a:stretch>
        </p:blipFill>
        <p:spPr>
          <a:xfrm>
            <a:off x="9216623" y="769884"/>
            <a:ext cx="3251200" cy="3251200"/>
          </a:xfrm>
          <a:prstGeom prst="rect">
            <a:avLst/>
          </a:prstGeom>
        </p:spPr>
      </p:pic>
      <p:pic>
        <p:nvPicPr>
          <p:cNvPr id="4" name="Picture 3">
            <a:extLst>
              <a:ext uri="{FF2B5EF4-FFF2-40B4-BE49-F238E27FC236}">
                <a16:creationId xmlns:a16="http://schemas.microsoft.com/office/drawing/2014/main" id="{A565FB83-DAB4-F438-D57E-7E53B75489FF}"/>
              </a:ext>
            </a:extLst>
          </p:cNvPr>
          <p:cNvPicPr>
            <a:picLocks noChangeAspect="1"/>
          </p:cNvPicPr>
          <p:nvPr/>
        </p:nvPicPr>
        <p:blipFill>
          <a:blip r:embed="rId5"/>
          <a:stretch>
            <a:fillRect/>
          </a:stretch>
        </p:blipFill>
        <p:spPr>
          <a:xfrm>
            <a:off x="10955799" y="414554"/>
            <a:ext cx="982161" cy="982161"/>
          </a:xfrm>
          <a:prstGeom prst="rect">
            <a:avLst/>
          </a:prstGeom>
        </p:spPr>
      </p:pic>
      <p:pic>
        <p:nvPicPr>
          <p:cNvPr id="5" name="Picture 4">
            <a:extLst>
              <a:ext uri="{FF2B5EF4-FFF2-40B4-BE49-F238E27FC236}">
                <a16:creationId xmlns:a16="http://schemas.microsoft.com/office/drawing/2014/main" id="{3FEB9CBF-79B8-E7C7-3EC4-4938C8BF7C12}"/>
              </a:ext>
            </a:extLst>
          </p:cNvPr>
          <p:cNvPicPr>
            <a:picLocks noChangeAspect="1"/>
          </p:cNvPicPr>
          <p:nvPr/>
        </p:nvPicPr>
        <p:blipFill>
          <a:blip r:embed="rId6"/>
          <a:stretch>
            <a:fillRect/>
          </a:stretch>
        </p:blipFill>
        <p:spPr>
          <a:xfrm>
            <a:off x="499590" y="5458789"/>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97947" y="649492"/>
            <a:ext cx="7840288"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brilliant</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411459" y="5796646"/>
            <a:ext cx="12346080"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turbulent</a:t>
            </a:r>
            <a:endParaRPr sz="23900" dirty="0">
              <a:latin typeface="Gill Sans MT" panose="020B0502020104020203" pitchFamily="34" charset="77"/>
            </a:endParaRPr>
          </a:p>
        </p:txBody>
      </p:sp>
      <p:pic>
        <p:nvPicPr>
          <p:cNvPr id="2" name="Picture 1">
            <a:extLst>
              <a:ext uri="{FF2B5EF4-FFF2-40B4-BE49-F238E27FC236}">
                <a16:creationId xmlns:a16="http://schemas.microsoft.com/office/drawing/2014/main" id="{A456140C-2517-9019-8045-58B00BCE468D}"/>
              </a:ext>
            </a:extLst>
          </p:cNvPr>
          <p:cNvPicPr>
            <a:picLocks noChangeAspect="1"/>
          </p:cNvPicPr>
          <p:nvPr/>
        </p:nvPicPr>
        <p:blipFill>
          <a:blip r:embed="rId4"/>
          <a:stretch>
            <a:fillRect/>
          </a:stretch>
        </p:blipFill>
        <p:spPr>
          <a:xfrm>
            <a:off x="9097351" y="602862"/>
            <a:ext cx="3251200" cy="3251200"/>
          </a:xfrm>
          <a:prstGeom prst="rect">
            <a:avLst/>
          </a:prstGeom>
        </p:spPr>
      </p:pic>
      <p:pic>
        <p:nvPicPr>
          <p:cNvPr id="5" name="Graphic 4">
            <a:extLst>
              <a:ext uri="{FF2B5EF4-FFF2-40B4-BE49-F238E27FC236}">
                <a16:creationId xmlns:a16="http://schemas.microsoft.com/office/drawing/2014/main" id="{E7C0AB6E-A5E4-09E3-FC04-B92F864162A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08911" y="5748238"/>
            <a:ext cx="3272577" cy="3272577"/>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225026" y="505006"/>
            <a:ext cx="8210582"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tremble</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971071" y="6012090"/>
            <a:ext cx="9855034"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translucent</a:t>
            </a:r>
            <a:endParaRPr sz="16600" dirty="0">
              <a:latin typeface="Gill Sans MT" panose="020B0502020104020203" pitchFamily="34" charset="77"/>
            </a:endParaRPr>
          </a:p>
        </p:txBody>
      </p:sp>
      <p:pic>
        <p:nvPicPr>
          <p:cNvPr id="2" name="Picture 1">
            <a:extLst>
              <a:ext uri="{FF2B5EF4-FFF2-40B4-BE49-F238E27FC236}">
                <a16:creationId xmlns:a16="http://schemas.microsoft.com/office/drawing/2014/main" id="{F671B7AA-38CE-2316-9E1A-B7B354277E1E}"/>
              </a:ext>
            </a:extLst>
          </p:cNvPr>
          <p:cNvPicPr>
            <a:picLocks noChangeAspect="1"/>
          </p:cNvPicPr>
          <p:nvPr/>
        </p:nvPicPr>
        <p:blipFill>
          <a:blip r:embed="rId4"/>
          <a:stretch>
            <a:fillRect/>
          </a:stretch>
        </p:blipFill>
        <p:spPr>
          <a:xfrm>
            <a:off x="9387883" y="618232"/>
            <a:ext cx="3251200" cy="3251200"/>
          </a:xfrm>
          <a:prstGeom prst="rect">
            <a:avLst/>
          </a:prstGeom>
        </p:spPr>
      </p:pic>
      <p:pic>
        <p:nvPicPr>
          <p:cNvPr id="4" name="Picture 3">
            <a:extLst>
              <a:ext uri="{FF2B5EF4-FFF2-40B4-BE49-F238E27FC236}">
                <a16:creationId xmlns:a16="http://schemas.microsoft.com/office/drawing/2014/main" id="{E8711097-4A50-7218-33D5-E524CB1BAF0B}"/>
              </a:ext>
            </a:extLst>
          </p:cNvPr>
          <p:cNvPicPr>
            <a:picLocks noChangeAspect="1"/>
          </p:cNvPicPr>
          <p:nvPr/>
        </p:nvPicPr>
        <p:blipFill>
          <a:blip r:embed="rId5"/>
          <a:stretch>
            <a:fillRect/>
          </a:stretch>
        </p:blipFill>
        <p:spPr>
          <a:xfrm>
            <a:off x="682708" y="5726925"/>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74276" y="-13270"/>
            <a:ext cx="11999897"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spoil</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44442" y="5729265"/>
            <a:ext cx="10288591"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nimble</a:t>
            </a:r>
            <a:endParaRPr sz="11500" dirty="0">
              <a:latin typeface="Gill Sans MT" panose="020B0502020104020203" pitchFamily="34" charset="77"/>
            </a:endParaRPr>
          </a:p>
        </p:txBody>
      </p:sp>
      <p:pic>
        <p:nvPicPr>
          <p:cNvPr id="2" name="Picture 1">
            <a:extLst>
              <a:ext uri="{FF2B5EF4-FFF2-40B4-BE49-F238E27FC236}">
                <a16:creationId xmlns:a16="http://schemas.microsoft.com/office/drawing/2014/main" id="{F3A1CF0D-4522-8C9B-04E3-830738DC3478}"/>
              </a:ext>
            </a:extLst>
          </p:cNvPr>
          <p:cNvPicPr>
            <a:picLocks noChangeAspect="1"/>
          </p:cNvPicPr>
          <p:nvPr/>
        </p:nvPicPr>
        <p:blipFill>
          <a:blip r:embed="rId4"/>
          <a:stretch>
            <a:fillRect/>
          </a:stretch>
        </p:blipFill>
        <p:spPr>
          <a:xfrm>
            <a:off x="8402424" y="548705"/>
            <a:ext cx="3251200" cy="3251200"/>
          </a:xfrm>
          <a:prstGeom prst="rect">
            <a:avLst/>
          </a:prstGeom>
        </p:spPr>
      </p:pic>
      <p:pic>
        <p:nvPicPr>
          <p:cNvPr id="4" name="Picture 3">
            <a:extLst>
              <a:ext uri="{FF2B5EF4-FFF2-40B4-BE49-F238E27FC236}">
                <a16:creationId xmlns:a16="http://schemas.microsoft.com/office/drawing/2014/main" id="{42722873-011B-716A-A1D3-6C324EB0792B}"/>
              </a:ext>
            </a:extLst>
          </p:cNvPr>
          <p:cNvPicPr>
            <a:picLocks noChangeAspect="1"/>
          </p:cNvPicPr>
          <p:nvPr/>
        </p:nvPicPr>
        <p:blipFill>
          <a:blip r:embed="rId5"/>
          <a:stretch>
            <a:fillRect/>
          </a:stretch>
        </p:blipFill>
        <p:spPr>
          <a:xfrm>
            <a:off x="504988" y="5602413"/>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604919" y="645977"/>
            <a:ext cx="6751849"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ea typeface="Ayuthaya" pitchFamily="2" charset="-34"/>
                <a:cs typeface="Futura Medium" panose="020B0602020204020303" pitchFamily="34" charset="-79"/>
              </a:rPr>
              <a:t>shake</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042314" y="5767434"/>
            <a:ext cx="10244333"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fiddle</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B77406E7-0830-5103-A0E6-5D9F1DDD7D10}"/>
              </a:ext>
            </a:extLst>
          </p:cNvPr>
          <p:cNvPicPr>
            <a:picLocks noChangeAspect="1"/>
          </p:cNvPicPr>
          <p:nvPr/>
        </p:nvPicPr>
        <p:blipFill>
          <a:blip r:embed="rId4"/>
          <a:stretch>
            <a:fillRect/>
          </a:stretch>
        </p:blipFill>
        <p:spPr>
          <a:xfrm>
            <a:off x="1100329" y="5724318"/>
            <a:ext cx="3251200" cy="3251200"/>
          </a:xfrm>
          <a:prstGeom prst="rect">
            <a:avLst/>
          </a:prstGeom>
        </p:spPr>
      </p:pic>
      <p:pic>
        <p:nvPicPr>
          <p:cNvPr id="4" name="Picture 3">
            <a:extLst>
              <a:ext uri="{FF2B5EF4-FFF2-40B4-BE49-F238E27FC236}">
                <a16:creationId xmlns:a16="http://schemas.microsoft.com/office/drawing/2014/main" id="{14388240-7F1A-5FF2-5B4F-E360F2A44C5F}"/>
              </a:ext>
            </a:extLst>
          </p:cNvPr>
          <p:cNvPicPr>
            <a:picLocks noChangeAspect="1"/>
          </p:cNvPicPr>
          <p:nvPr/>
        </p:nvPicPr>
        <p:blipFill>
          <a:blip r:embed="rId5"/>
          <a:stretch>
            <a:fillRect/>
          </a:stretch>
        </p:blipFill>
        <p:spPr>
          <a:xfrm>
            <a:off x="8850490" y="559746"/>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819900" y="473186"/>
            <a:ext cx="7006726"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stroke</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29493" y="5783384"/>
            <a:ext cx="10419220"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mystery</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4E02C5AE-7C2D-0385-6019-E010D1FA6E34}"/>
              </a:ext>
            </a:extLst>
          </p:cNvPr>
          <p:cNvPicPr>
            <a:picLocks noChangeAspect="1"/>
          </p:cNvPicPr>
          <p:nvPr/>
        </p:nvPicPr>
        <p:blipFill>
          <a:blip r:embed="rId4"/>
          <a:stretch>
            <a:fillRect/>
          </a:stretch>
        </p:blipFill>
        <p:spPr>
          <a:xfrm>
            <a:off x="9115208" y="793128"/>
            <a:ext cx="3251200" cy="3251200"/>
          </a:xfrm>
          <a:prstGeom prst="rect">
            <a:avLst/>
          </a:prstGeom>
        </p:spPr>
      </p:pic>
      <p:pic>
        <p:nvPicPr>
          <p:cNvPr id="4" name="Picture 3">
            <a:extLst>
              <a:ext uri="{FF2B5EF4-FFF2-40B4-BE49-F238E27FC236}">
                <a16:creationId xmlns:a16="http://schemas.microsoft.com/office/drawing/2014/main" id="{75896FF9-2B3B-4783-E205-BAAB99B06C0E}"/>
              </a:ext>
            </a:extLst>
          </p:cNvPr>
          <p:cNvPicPr>
            <a:picLocks noChangeAspect="1"/>
          </p:cNvPicPr>
          <p:nvPr/>
        </p:nvPicPr>
        <p:blipFill>
          <a:blip r:embed="rId5"/>
          <a:stretch>
            <a:fillRect/>
          </a:stretch>
        </p:blipFill>
        <p:spPr>
          <a:xfrm>
            <a:off x="10854384" y="437798"/>
            <a:ext cx="982161" cy="982161"/>
          </a:xfrm>
          <a:prstGeom prst="rect">
            <a:avLst/>
          </a:prstGeom>
        </p:spPr>
      </p:pic>
      <p:pic>
        <p:nvPicPr>
          <p:cNvPr id="5" name="Picture 4">
            <a:extLst>
              <a:ext uri="{FF2B5EF4-FFF2-40B4-BE49-F238E27FC236}">
                <a16:creationId xmlns:a16="http://schemas.microsoft.com/office/drawing/2014/main" id="{652C722E-15CF-3CC9-E325-0F9B14A8A473}"/>
              </a:ext>
            </a:extLst>
          </p:cNvPr>
          <p:cNvPicPr>
            <a:picLocks noChangeAspect="1"/>
          </p:cNvPicPr>
          <p:nvPr/>
        </p:nvPicPr>
        <p:blipFill>
          <a:blip r:embed="rId6"/>
          <a:stretch>
            <a:fillRect/>
          </a:stretch>
        </p:blipFill>
        <p:spPr>
          <a:xfrm>
            <a:off x="492332" y="5486353"/>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27973" y="996808"/>
            <a:ext cx="7322517"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brilliant</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019071" y="6117615"/>
            <a:ext cx="12346080"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Futura Medium" panose="020B0602020204020303" pitchFamily="34" charset="-79"/>
                <a:cs typeface="Futura Medium" panose="020B0602020204020303" pitchFamily="34" charset="-79"/>
              </a:rPr>
              <a:t>turbulent</a:t>
            </a:r>
            <a:endParaRPr sz="23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34A72D1A-3574-00C8-DB76-069431839F32}"/>
              </a:ext>
            </a:extLst>
          </p:cNvPr>
          <p:cNvPicPr>
            <a:picLocks noChangeAspect="1"/>
          </p:cNvPicPr>
          <p:nvPr/>
        </p:nvPicPr>
        <p:blipFill>
          <a:blip r:embed="rId4"/>
          <a:stretch>
            <a:fillRect/>
          </a:stretch>
        </p:blipFill>
        <p:spPr>
          <a:xfrm>
            <a:off x="8850490" y="473186"/>
            <a:ext cx="3251200" cy="3251200"/>
          </a:xfrm>
          <a:prstGeom prst="rect">
            <a:avLst/>
          </a:prstGeom>
        </p:spPr>
      </p:pic>
      <p:pic>
        <p:nvPicPr>
          <p:cNvPr id="4" name="Graphic 3">
            <a:extLst>
              <a:ext uri="{FF2B5EF4-FFF2-40B4-BE49-F238E27FC236}">
                <a16:creationId xmlns:a16="http://schemas.microsoft.com/office/drawing/2014/main" id="{C7ED73B0-FDCF-20D3-492A-2DDC358420E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45691" y="5713630"/>
            <a:ext cx="3272577" cy="3272577"/>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679092" y="2274766"/>
            <a:ext cx="1763303"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shake	</a:t>
            </a:r>
            <a:endParaRPr b="1" dirty="0">
              <a:latin typeface="Gill Sans MT" panose="020B0502020104020203" pitchFamily="34" charset="77"/>
              <a:sym typeface="American Typewriter"/>
            </a:endParaRPr>
          </a:p>
        </p:txBody>
      </p:sp>
      <p:sp>
        <p:nvSpPr>
          <p:cNvPr id="134" name="office"/>
          <p:cNvSpPr txBox="1"/>
          <p:nvPr/>
        </p:nvSpPr>
        <p:spPr>
          <a:xfrm>
            <a:off x="5704775" y="3183419"/>
            <a:ext cx="1712007"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fiddle</a:t>
            </a:r>
            <a:endParaRPr dirty="0">
              <a:latin typeface="Gill Sans MT" panose="020B0502020104020203" pitchFamily="34" charset="77"/>
            </a:endParaRPr>
          </a:p>
        </p:txBody>
      </p:sp>
      <p:sp>
        <p:nvSpPr>
          <p:cNvPr id="135" name="spare"/>
          <p:cNvSpPr txBox="1"/>
          <p:nvPr/>
        </p:nvSpPr>
        <p:spPr>
          <a:xfrm>
            <a:off x="5574120" y="4033018"/>
            <a:ext cx="1973297"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stroke</a:t>
            </a:r>
            <a:endParaRPr b="1" dirty="0">
              <a:latin typeface="Gill Sans MT" panose="020B0502020104020203" pitchFamily="34" charset="77"/>
              <a:sym typeface="American Typewriter"/>
            </a:endParaRPr>
          </a:p>
        </p:txBody>
      </p:sp>
      <p:sp>
        <p:nvSpPr>
          <p:cNvPr id="136" name="chipped"/>
          <p:cNvSpPr txBox="1"/>
          <p:nvPr/>
        </p:nvSpPr>
        <p:spPr>
          <a:xfrm>
            <a:off x="5312036" y="4958818"/>
            <a:ext cx="2497480"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mystery</a:t>
            </a:r>
            <a:endParaRPr dirty="0">
              <a:latin typeface="Gill Sans MT" panose="020B0502020104020203" pitchFamily="34" charset="77"/>
            </a:endParaRPr>
          </a:p>
        </p:txBody>
      </p:sp>
      <p:sp>
        <p:nvSpPr>
          <p:cNvPr id="137" name="lift"/>
          <p:cNvSpPr txBox="1"/>
          <p:nvPr/>
        </p:nvSpPr>
        <p:spPr>
          <a:xfrm>
            <a:off x="5367342" y="5829370"/>
            <a:ext cx="238687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brilliant</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65145" y="802403"/>
            <a:ext cx="9855034"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tremble</a:t>
            </a:r>
            <a:endParaRPr sz="72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64801" y="6390615"/>
            <a:ext cx="9855034" cy="187230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1500" dirty="0">
                <a:latin typeface="Futura Medium" panose="020B0602020204020303" pitchFamily="34" charset="-79"/>
                <a:cs typeface="Futura Medium" panose="020B0602020204020303" pitchFamily="34" charset="-79"/>
              </a:rPr>
              <a:t>translucent</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519F3D62-CEC3-763A-CC05-90563A32A6D6}"/>
              </a:ext>
            </a:extLst>
          </p:cNvPr>
          <p:cNvPicPr>
            <a:picLocks noChangeAspect="1"/>
          </p:cNvPicPr>
          <p:nvPr/>
        </p:nvPicPr>
        <p:blipFill>
          <a:blip r:embed="rId4"/>
          <a:stretch>
            <a:fillRect/>
          </a:stretch>
        </p:blipFill>
        <p:spPr>
          <a:xfrm>
            <a:off x="8888301" y="685828"/>
            <a:ext cx="3251200" cy="3251200"/>
          </a:xfrm>
          <a:prstGeom prst="rect">
            <a:avLst/>
          </a:prstGeom>
        </p:spPr>
      </p:pic>
      <p:pic>
        <p:nvPicPr>
          <p:cNvPr id="5" name="Picture 4">
            <a:extLst>
              <a:ext uri="{FF2B5EF4-FFF2-40B4-BE49-F238E27FC236}">
                <a16:creationId xmlns:a16="http://schemas.microsoft.com/office/drawing/2014/main" id="{9A907E80-4B48-B1FF-12E6-F4FEDE51F69E}"/>
              </a:ext>
            </a:extLst>
          </p:cNvPr>
          <p:cNvPicPr>
            <a:picLocks noChangeAspect="1"/>
          </p:cNvPicPr>
          <p:nvPr/>
        </p:nvPicPr>
        <p:blipFill>
          <a:blip r:embed="rId5"/>
          <a:stretch>
            <a:fillRect/>
          </a:stretch>
        </p:blipFill>
        <p:spPr>
          <a:xfrm>
            <a:off x="401291" y="5724319"/>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278641" y="80213"/>
            <a:ext cx="11999897"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spoil</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56000" y="5744065"/>
            <a:ext cx="10288591"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nimble</a:t>
            </a:r>
            <a:endParaRPr sz="138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908614DE-06F8-C86B-139A-F279F1575778}"/>
              </a:ext>
            </a:extLst>
          </p:cNvPr>
          <p:cNvPicPr>
            <a:picLocks noChangeAspect="1"/>
          </p:cNvPicPr>
          <p:nvPr/>
        </p:nvPicPr>
        <p:blipFill>
          <a:blip r:embed="rId4"/>
          <a:stretch>
            <a:fillRect/>
          </a:stretch>
        </p:blipFill>
        <p:spPr>
          <a:xfrm>
            <a:off x="8689194" y="602862"/>
            <a:ext cx="3251200" cy="3251200"/>
          </a:xfrm>
          <a:prstGeom prst="rect">
            <a:avLst/>
          </a:prstGeom>
        </p:spPr>
      </p:pic>
      <p:pic>
        <p:nvPicPr>
          <p:cNvPr id="4" name="Picture 3">
            <a:extLst>
              <a:ext uri="{FF2B5EF4-FFF2-40B4-BE49-F238E27FC236}">
                <a16:creationId xmlns:a16="http://schemas.microsoft.com/office/drawing/2014/main" id="{9E687BD6-6184-4023-C23D-9FFE4FD7308C}"/>
              </a:ext>
            </a:extLst>
          </p:cNvPr>
          <p:cNvPicPr>
            <a:picLocks noChangeAspect="1"/>
          </p:cNvPicPr>
          <p:nvPr/>
        </p:nvPicPr>
        <p:blipFill>
          <a:blip r:embed="rId5"/>
          <a:stretch>
            <a:fillRect/>
          </a:stretch>
        </p:blipFill>
        <p:spPr>
          <a:xfrm>
            <a:off x="711940" y="5724319"/>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324909" y="3418118"/>
            <a:ext cx="2471831"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tremble</a:t>
            </a:r>
            <a:endParaRPr b="1" dirty="0">
              <a:latin typeface="Gill Sans MT" panose="020B0502020104020203" pitchFamily="34" charset="77"/>
              <a:sym typeface="American Typewriter"/>
            </a:endParaRPr>
          </a:p>
        </p:txBody>
      </p:sp>
      <p:sp>
        <p:nvSpPr>
          <p:cNvPr id="140" name="tolerate"/>
          <p:cNvSpPr txBox="1"/>
          <p:nvPr/>
        </p:nvSpPr>
        <p:spPr>
          <a:xfrm>
            <a:off x="5121315" y="2522165"/>
            <a:ext cx="2878993"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turbulent</a:t>
            </a:r>
            <a:endParaRPr dirty="0">
              <a:latin typeface="Gill Sans MT" panose="020B0502020104020203" pitchFamily="34" charset="77"/>
            </a:endParaRPr>
          </a:p>
        </p:txBody>
      </p:sp>
      <p:sp>
        <p:nvSpPr>
          <p:cNvPr id="141" name="fixation"/>
          <p:cNvSpPr txBox="1"/>
          <p:nvPr/>
        </p:nvSpPr>
        <p:spPr>
          <a:xfrm>
            <a:off x="4847216" y="4280417"/>
            <a:ext cx="3427220"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translucent</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5777129" y="5188117"/>
            <a:ext cx="1450718"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spoil</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439717" y="5996646"/>
            <a:ext cx="2125583"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nimble</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39954" y="1309202"/>
            <a:ext cx="2138407"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shake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771110" y="4424319"/>
            <a:ext cx="6705921" cy="17645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shake something, you hold it and move it quickly backwards and forwards or up and down. </a:t>
            </a:r>
          </a:p>
        </p:txBody>
      </p:sp>
      <p:sp>
        <p:nvSpPr>
          <p:cNvPr id="155" name="The was a tear in Freddie’s new school jumper."/>
          <p:cNvSpPr txBox="1"/>
          <p:nvPr/>
        </p:nvSpPr>
        <p:spPr>
          <a:xfrm>
            <a:off x="5112" y="6715244"/>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Mrs Han went to </a:t>
            </a:r>
            <a:r>
              <a:rPr lang="en-GB" b="1" dirty="0"/>
              <a:t>shake</a:t>
            </a:r>
            <a:r>
              <a:rPr lang="en-GB" dirty="0"/>
              <a:t> each student’s hand.</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shake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2105281442"/>
              </p:ext>
            </p:extLst>
          </p:nvPr>
        </p:nvGraphicFramePr>
        <p:xfrm>
          <a:off x="52521" y="755544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rattle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steady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make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steady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sway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lake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quick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8908A36C-9C6A-C1C0-834F-16050A2210FA}"/>
              </a:ext>
            </a:extLst>
          </p:cNvPr>
          <p:cNvPicPr>
            <a:picLocks noChangeAspect="1"/>
          </p:cNvPicPr>
          <p:nvPr/>
        </p:nvPicPr>
        <p:blipFill>
          <a:blip r:embed="rId3"/>
          <a:stretch>
            <a:fillRect/>
          </a:stretch>
        </p:blipFill>
        <p:spPr>
          <a:xfrm>
            <a:off x="8358939" y="2838764"/>
            <a:ext cx="3754421" cy="3754421"/>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76829" y="1309202"/>
            <a:ext cx="206466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fiddle</a:t>
            </a:r>
            <a:endParaRPr dirty="0">
              <a:latin typeface="Gill Sans MT" panose="020B0502020104020203" pitchFamily="34" charset="77"/>
            </a:endParaRPr>
          </a:p>
        </p:txBody>
      </p:sp>
      <p:sp>
        <p:nvSpPr>
          <p:cNvPr id="152" name="Definition:"/>
          <p:cNvSpPr txBox="1"/>
          <p:nvPr/>
        </p:nvSpPr>
        <p:spPr>
          <a:xfrm>
            <a:off x="2212466" y="3303841"/>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12821" y="4374061"/>
            <a:ext cx="6561720" cy="17645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fiddle with an object, you keep moving it or touching it with your fingers.</a:t>
            </a:r>
          </a:p>
        </p:txBody>
      </p:sp>
      <p:sp>
        <p:nvSpPr>
          <p:cNvPr id="155" name="The was a tear in Freddie’s new school jumper."/>
          <p:cNvSpPr txBox="1"/>
          <p:nvPr/>
        </p:nvSpPr>
        <p:spPr>
          <a:xfrm>
            <a:off x="0" y="6630117"/>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Kenny was told to stop </a:t>
            </a:r>
            <a:r>
              <a:rPr lang="en-GB" b="1" dirty="0"/>
              <a:t>fiddling</a:t>
            </a:r>
            <a:r>
              <a:rPr lang="en-GB" dirty="0"/>
              <a:t> with his pen.</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fid-dle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1210525213"/>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fidget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work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middle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lightly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interfere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riddle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nervously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A2C674BD-78D2-F726-A6D2-0D41A71A4152}"/>
              </a:ext>
            </a:extLst>
          </p:cNvPr>
          <p:cNvPicPr>
            <a:picLocks noChangeAspect="1"/>
          </p:cNvPicPr>
          <p:nvPr/>
        </p:nvPicPr>
        <p:blipFill>
          <a:blip r:embed="rId3"/>
          <a:stretch>
            <a:fillRect/>
          </a:stretch>
        </p:blipFill>
        <p:spPr>
          <a:xfrm>
            <a:off x="8492220" y="2941235"/>
            <a:ext cx="3251200" cy="3251200"/>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47773" y="1339979"/>
            <a:ext cx="2322752" cy="11182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stroke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80317" y="4233361"/>
            <a:ext cx="6554201" cy="17645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stroke someone or something, you move your hand slowly and gently over them.</a:t>
            </a:r>
          </a:p>
        </p:txBody>
      </p:sp>
      <p:sp>
        <p:nvSpPr>
          <p:cNvPr id="155" name="The was a tear in Freddie’s new school jumper."/>
          <p:cNvSpPr txBox="1"/>
          <p:nvPr/>
        </p:nvSpPr>
        <p:spPr>
          <a:xfrm>
            <a:off x="5112" y="6587127"/>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children </a:t>
            </a:r>
            <a:r>
              <a:rPr lang="en-GB" b="1" dirty="0"/>
              <a:t>stroked</a:t>
            </a:r>
            <a:r>
              <a:rPr lang="en-GB" dirty="0"/>
              <a:t> the cat in the playground.</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stroke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2852878833"/>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rub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aggravate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spoke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sudden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brush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distress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broke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firmly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E6832C00-832B-3384-2840-D11B5A0E772A}"/>
              </a:ext>
            </a:extLst>
          </p:cNvPr>
          <p:cNvPicPr>
            <a:picLocks noChangeAspect="1"/>
          </p:cNvPicPr>
          <p:nvPr/>
        </p:nvPicPr>
        <p:blipFill>
          <a:blip r:embed="rId4"/>
          <a:stretch>
            <a:fillRect/>
          </a:stretch>
        </p:blipFill>
        <p:spPr>
          <a:xfrm>
            <a:off x="8685992" y="2940330"/>
            <a:ext cx="3251200" cy="3251200"/>
          </a:xfrm>
          <a:prstGeom prst="rect">
            <a:avLst/>
          </a:prstGeom>
        </p:spPr>
      </p:pic>
      <p:pic>
        <p:nvPicPr>
          <p:cNvPr id="4" name="Picture 3">
            <a:extLst>
              <a:ext uri="{FF2B5EF4-FFF2-40B4-BE49-F238E27FC236}">
                <a16:creationId xmlns:a16="http://schemas.microsoft.com/office/drawing/2014/main" id="{A9EFF76F-566B-34A2-E956-5B9626936FA7}"/>
              </a:ext>
            </a:extLst>
          </p:cNvPr>
          <p:cNvPicPr>
            <a:picLocks noChangeAspect="1"/>
          </p:cNvPicPr>
          <p:nvPr/>
        </p:nvPicPr>
        <p:blipFill>
          <a:blip r:embed="rId5"/>
          <a:stretch>
            <a:fillRect/>
          </a:stretch>
        </p:blipFill>
        <p:spPr>
          <a:xfrm>
            <a:off x="10425168" y="2585000"/>
            <a:ext cx="982161" cy="982161"/>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04746" y="1309202"/>
            <a:ext cx="3008837"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mystery</a:t>
            </a:r>
            <a:endParaRPr dirty="0">
              <a:latin typeface="Gill Sans MT" panose="020B0502020104020203" pitchFamily="34" charset="77"/>
            </a:endParaRPr>
          </a:p>
        </p:txBody>
      </p:sp>
      <p:sp>
        <p:nvSpPr>
          <p:cNvPr id="152" name="Definition:"/>
          <p:cNvSpPr txBox="1"/>
          <p:nvPr/>
        </p:nvSpPr>
        <p:spPr>
          <a:xfrm>
            <a:off x="2520734" y="3224039"/>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09137" y="4635025"/>
            <a:ext cx="7059173" cy="12105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A mystery is something that is not understood or known about.</a:t>
            </a:r>
          </a:p>
        </p:txBody>
      </p:sp>
      <p:sp>
        <p:nvSpPr>
          <p:cNvPr id="155" name="The was a tear in Freddie’s new school jumper."/>
          <p:cNvSpPr txBox="1"/>
          <p:nvPr/>
        </p:nvSpPr>
        <p:spPr>
          <a:xfrm>
            <a:off x="0" y="6763001"/>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class found the ending of the book a </a:t>
            </a:r>
            <a:r>
              <a:rPr lang="en-GB" sz="4000" b="1" dirty="0">
                <a:latin typeface="Gill Sans MT" panose="020B0502020104020203" pitchFamily="34" charset="77"/>
              </a:rPr>
              <a:t>mystery</a:t>
            </a:r>
            <a:r>
              <a:rPr lang="en-GB" sz="4000" dirty="0">
                <a:latin typeface="Gill Sans MT" panose="020B0502020104020203" pitchFamily="34" charset="77"/>
              </a:rPr>
              <a:t>.</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mys-ter-y</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1170043340"/>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riddle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known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ious</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history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deep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thriller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understanding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ly</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ancient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513D9D01-F632-D24F-0E1C-2D077057778D}"/>
              </a:ext>
            </a:extLst>
          </p:cNvPr>
          <p:cNvPicPr>
            <a:picLocks noChangeAspect="1"/>
          </p:cNvPicPr>
          <p:nvPr/>
        </p:nvPicPr>
        <p:blipFill>
          <a:blip r:embed="rId4"/>
          <a:stretch>
            <a:fillRect/>
          </a:stretch>
        </p:blipFill>
        <p:spPr>
          <a:xfrm>
            <a:off x="8220048" y="3107997"/>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96125" y="1309202"/>
            <a:ext cx="2826095"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brilliant</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5" name="The was a tear in Freddie’s new school jumper."/>
          <p:cNvSpPr txBox="1"/>
          <p:nvPr/>
        </p:nvSpPr>
        <p:spPr>
          <a:xfrm>
            <a:off x="5112" y="6768328"/>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Eddie’s </a:t>
            </a:r>
            <a:r>
              <a:rPr lang="en-GB" b="1" dirty="0"/>
              <a:t>brilliant</a:t>
            </a:r>
            <a:r>
              <a:rPr lang="en-GB" dirty="0"/>
              <a:t> idea impressed the whole class.</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(bril-liant)</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273736899"/>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bright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dull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exceptionally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smart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ance</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creatively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5" name="TextBox 4">
            <a:extLst>
              <a:ext uri="{FF2B5EF4-FFF2-40B4-BE49-F238E27FC236}">
                <a16:creationId xmlns:a16="http://schemas.microsoft.com/office/drawing/2014/main" id="{24452373-441E-F593-B6B4-76A09EB52A87}"/>
              </a:ext>
            </a:extLst>
          </p:cNvPr>
          <p:cNvSpPr txBox="1"/>
          <p:nvPr/>
        </p:nvSpPr>
        <p:spPr>
          <a:xfrm>
            <a:off x="760345" y="4290216"/>
            <a:ext cx="6201005"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A brilliant person, idea, or performance is extremely clever or skilful.</a:t>
            </a:r>
          </a:p>
        </p:txBody>
      </p:sp>
      <p:pic>
        <p:nvPicPr>
          <p:cNvPr id="3" name="Picture 2">
            <a:extLst>
              <a:ext uri="{FF2B5EF4-FFF2-40B4-BE49-F238E27FC236}">
                <a16:creationId xmlns:a16="http://schemas.microsoft.com/office/drawing/2014/main" id="{0E18BB85-1A11-22B5-4A12-BF3DDAE50440}"/>
              </a:ext>
            </a:extLst>
          </p:cNvPr>
          <p:cNvPicPr>
            <a:picLocks noChangeAspect="1"/>
          </p:cNvPicPr>
          <p:nvPr/>
        </p:nvPicPr>
        <p:blipFill>
          <a:blip r:embed="rId4"/>
          <a:stretch>
            <a:fillRect/>
          </a:stretch>
        </p:blipFill>
        <p:spPr>
          <a:xfrm>
            <a:off x="8097076" y="3096492"/>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31331</TotalTime>
  <Words>1222</Words>
  <Application>Microsoft Macintosh PowerPoint</Application>
  <PresentationFormat>Custom</PresentationFormat>
  <Paragraphs>349</Paragraphs>
  <Slides>31</Slides>
  <Notes>28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816</cp:revision>
  <dcterms:modified xsi:type="dcterms:W3CDTF">2024-11-13T10:46:53Z</dcterms:modified>
</cp:coreProperties>
</file>